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866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714099-5DDD-46D0-9F65-9DF2D1D28EF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F790EA-E06D-4E86-B20F-FEB134AA7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55A2-BFFF-4CD3-8D58-3604B8A9D02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1FE3-53BD-4A39-A665-45C9D8E93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A021-8823-4EE2-9EB2-DF26C50A62F6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C6AD-E20F-4427-98E4-C176A20BA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E8FC-C340-4188-B099-DECFDE611FC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86AB-E5D2-4A2F-904A-6CA71811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91AC-5D14-4F33-89A0-FEF764E6FDF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CD12-056C-4146-8C61-4E73BF3F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7B0F-DFC9-4B52-9050-CDA8F698FBF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D31E-D144-4FF1-BFFB-E1193D797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5DCD-172D-42BA-A61B-CA277283373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006D-1363-4828-80C5-B80CB756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12ED-E7C5-44A9-A2AB-6A46E738307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A994-026B-44A7-9ACD-F56688C61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B4B8E-5C95-469B-92FF-8433EE0A0BC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C12D-63BE-4BC9-B78A-56776BD8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4D938-26A6-4D9C-81DB-3A5BE67ED8B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BD20-1974-4065-AFEF-1950CD3B4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A615-2BD3-4CB2-9650-AA4D3900E57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13CC-49C8-452B-8A8C-CA3BB1B22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E45A0-40B6-471E-BB29-FF28FD7814DE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213A4-6D1D-4278-8E79-9D04089E5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425" y="882650"/>
            <a:ext cx="10217150" cy="2243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2975" y="3957638"/>
            <a:ext cx="7181850" cy="1703387"/>
          </a:xfrm>
        </p:spPr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Составитель: воспитатель МБДОУ №154</a:t>
            </a:r>
          </a:p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Скорнякова Анна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85788" y="390525"/>
            <a:ext cx="10987087" cy="8651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«Накажем непослушный язычок»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528763"/>
            <a:ext cx="9667875" cy="4567237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умение, расслабив мышцы языка, удерживать его широким, распластанным.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рот, спокойно положить язык на нижнюю губу и, пошлёпывая его губами, произнести звук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широкий язык в спокойном положении при открытом рте под счёт от 1 - 5, 5 - 10.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Нижнюю губу не следует подворачивать и натягивать на нижние зубы.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Язык должен быть широким, края его касаются уголков рта.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Похлопывать язык губами надо несколько раз на одном выдохе.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Следить, чтобы ребёнок не задерживал при этом выдыхаемый воздух.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1800" y="3570288"/>
            <a:ext cx="22510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79488" y="322263"/>
            <a:ext cx="9875837" cy="7429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979488" y="1173163"/>
            <a:ext cx="6237287" cy="5173662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умение быстро менять положение языка, необходимое при соединении некоторых звуков с гласными а, ы, о, у.</a:t>
            </a:r>
          </a:p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положить широкий язык за нижние зубы (с внутренней стороны) и удерживать в таком положении под счёт от 1 - 5. Потом поднять широкий язык за верхние зубы и удерживать под счёт от 1 - 5. Так поочередно менять положение языка 4 - 6 раз.</a:t>
            </a:r>
          </a:p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44450" indent="0"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Следить, чтобы работал только язык, а нижняя челюсть и губы оставались неподвижными.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1173163"/>
            <a:ext cx="2514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0075" y="3756025"/>
            <a:ext cx="2476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6604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27063" y="1951038"/>
            <a:ext cx="10501312" cy="172085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приоткрыт, губы растянуты в улыбку, кончиком узкого языка попеременно тянуться под счет к уголкам рта.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3950" y="3730625"/>
            <a:ext cx="2016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3752850"/>
            <a:ext cx="20256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39825" y="419100"/>
            <a:ext cx="9875838" cy="8905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«Иголочка»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143000" y="1624013"/>
            <a:ext cx="9872663" cy="709612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открыт. Узкий напряженный язык выдвинут вперёд.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33625"/>
            <a:ext cx="448468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778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965200" y="1620838"/>
            <a:ext cx="9872663" cy="985837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широко открыт, узкий язык сильно выдвинуть вперед, а затем убрать в глубь рта.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2606675"/>
            <a:ext cx="301466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143000" y="514350"/>
            <a:ext cx="9875838" cy="100012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«Конфетка» или «Футбол»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143000" y="1730375"/>
            <a:ext cx="9598025" cy="132715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закрыт, напряженным языком упираться то в одну, то в другую щеку.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057525"/>
            <a:ext cx="30067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143000" y="1757363"/>
            <a:ext cx="9872663" cy="1027112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Высунуть язык, подворачивая боковые края языка губами сделать «Трубочку» и подуть в неё.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213" y="3176588"/>
            <a:ext cx="418941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77888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033463" y="1798638"/>
            <a:ext cx="9872662" cy="1163637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открыт, кончик языка упирается в нижние резцы, спинка языка поднята вверх.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0088" y="2962275"/>
            <a:ext cx="30924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921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«Парус»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979488" y="1501775"/>
            <a:ext cx="9872662" cy="94138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открыт, кончик языка упирается в верхние резцы, спинка языка опущена вниз.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2909888"/>
            <a:ext cx="32004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116013" y="268288"/>
            <a:ext cx="9875837" cy="10287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296988"/>
            <a:ext cx="7683500" cy="5186362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удерживать язык в форме чашечки наверху, у верхних зубов. Укреплять мускулатуру языка.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 и установить язык наверху в форме чашечки.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«Чашечка» не получается, то необходимо распластать язык на нижней губе и слегка надавить на середину языка. При этом края языка поднимаются вверх, и язык принимает нужную форму.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также распластать язык похлопыванием по нему губами, завернуть его на верхнюю губу, придерживая края пальчиками.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выполнении упражнения края языка находятся у верхних зубов.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2209800"/>
            <a:ext cx="356076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201738" y="609600"/>
            <a:ext cx="10412412" cy="700088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артикуляционного аппарата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52463" y="1419225"/>
            <a:ext cx="5843587" cy="5118100"/>
          </a:xfrm>
        </p:spPr>
        <p:txBody>
          <a:bodyPr/>
          <a:lstStyle/>
          <a:p>
            <a:pPr marL="44450" indent="0" algn="just">
              <a:buFont typeface="Corbel" pitchFamily="34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четкой артикуляции нужны сильные, упругие и подвижные органы речи — язык, губы, мягкое нёбо. Артикуляция связана с работой многочисленных мышц, в том числе жевательных, глотательных, мимических; процесс голосообразования происходит при участии органов дыхания (гортань, трахея, бронхи, легкие, диафрагма, межреберные мышцы). Таким образом, говоря о специальной логопедической гимнастике, следует иметь в виду упражнения многочисленных органов и мышц лица, ротовой полости, шеи, плечевого пояса, грудной клетки. </a:t>
            </a:r>
          </a:p>
        </p:txBody>
      </p:sp>
      <p:pic>
        <p:nvPicPr>
          <p:cNvPr id="1433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163" y="1419225"/>
            <a:ext cx="44084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636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38" y="1473200"/>
            <a:ext cx="7715250" cy="4818063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движение широкой передней части языка вверх и положение языка, близкое к форме чашечки, которое он принимает при произнесении звука ш.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приоткрыть рот и широким краем языка облизать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губу, делать языком сверху вниз, но не из стороны в сторону.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Следить, чтобы работал только язык, нижняя челюсть должна быть неподвижной.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Язык должен быть широким, боковые края его касаются углов рта.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упражнение не получается, нужно вернуться к упражнению «Наказать непослушный язык».</a:t>
            </a:r>
          </a:p>
        </p:txBody>
      </p:sp>
      <p:pic>
        <p:nvPicPr>
          <p:cNvPr id="327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1873250"/>
            <a:ext cx="39401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921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36563" y="1501775"/>
            <a:ext cx="7724775" cy="5118100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Укрепляет мышцы языка и вырабатывает подъём языка вверх.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пощелкать кончиком языка.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Упражнение сначала выполняются в медленном темпе, потом быстрее.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Нижняя челюсть не должна двигаться; работает только язык.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Следить, чтобы кончик языка не подворачивался внутрь, то есть чтобы ребёнок щёлкал языком, а не чмокал.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5875" y="2393950"/>
            <a:ext cx="221773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«Грибок»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944563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открыт, язык присосать к нёбу.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8" y="2906713"/>
            <a:ext cx="32908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28713" y="473075"/>
            <a:ext cx="9875837" cy="9048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«Маляр»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282575" y="1801813"/>
            <a:ext cx="7769225" cy="4681537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Отработать движения языка вверх и его подвижность.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улыбнутся, приоткрыть рот и «погладить» кончиком языка твёрдое нёбо, делая движения языком вперёд - назад.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Губы и нижняя челюсть должны быть неподвижны.</a:t>
            </a:r>
          </a:p>
          <a:p>
            <a:pPr marL="44450" indent="0">
              <a:buFont typeface="Corbel" pitchFamily="34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Следить, чтобы кончик языка, продвигаясь вперёд, доходил до внутренней поверхности верхних зубов, когда он продвигается вперёд, и не высовывался изо рта.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8038" y="3806825"/>
            <a:ext cx="228758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975" y="1292225"/>
            <a:ext cx="22796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101725" y="473075"/>
            <a:ext cx="9875838" cy="89217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«Автомат»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33388" y="1733550"/>
            <a:ext cx="7591425" cy="4640263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подъём языка, гибкость и подвижность кончика языка.</a:t>
            </a:r>
          </a:p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открыт. Губы в улыбке. Напряженным кончиком языка постучать в бугорки за верхними зубами, многократно и отчётливо произнося звук т - т - т - сначала медленно, постепенно убыстряя темп.</a:t>
            </a:r>
          </a:p>
          <a:p>
            <a:pPr marL="44450" indent="0"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</a:p>
          <a:p>
            <a:pPr marL="44450" indent="0"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Следить, чтобы губы и нижняя челюсть были неподвижны, звук т носил характер чёткого удара, а не хлюпал, кончик языка не подворачивался, ощущалась выдыхаемая воздушная струя воздуха. 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2963" y="2138363"/>
            <a:ext cx="31400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«Пароход гудит»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102711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Закусываем кончик языка резцами, губы в улыбке и длительно произносим звук Ы (потом Л).</a:t>
            </a: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2868613"/>
            <a:ext cx="32464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047750" y="373063"/>
            <a:ext cx="9875838" cy="1357312"/>
          </a:xfrm>
        </p:spPr>
        <p:txBody>
          <a:bodyPr/>
          <a:lstStyle/>
          <a:p>
            <a:pPr algn="ctr"/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Причины, по которым необходимо заниматься артикуляционной гимнастикой: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450850" y="2057400"/>
            <a:ext cx="11285538" cy="4370388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своевременным занятиям артикуляционной гимнастикой и упражнениям по развитию речевого слуха некоторые дети сами могут научиться говорить чисто и правильно, без помощи специалиста.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со сложными нарушениями звукопроизношения смогут быстрее преодолеть свои речевые дефекты, когда с ним начнет заниматься логопед: их мышцы уже будут подготовлены.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очень полезна также детям с правильным, но вялым звукопроизношением, про которых говорят, что у них «каша во рту».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артикуляционной гимнастикой позволят всем – и детям и взрослым – научиться говорить правильно, четко и красиво.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>
            <a:off x="246063" y="287338"/>
            <a:ext cx="11599862" cy="5116512"/>
          </a:xfrm>
        </p:spPr>
        <p:txBody>
          <a:bodyPr/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правильно произносим различные звуки как изолированно, так и в речевом потоке, благодаря хорошей подвижности и слаженной работе органов артикуляционного аппарата. Точность, сила и дифференцированность этих движений развиваются у ребёнка постепенно, в процессе речевой деятельности.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процессе предварительного логопедического обследования часто обнаруживаются нарушения в строении органов артикуляционного аппарата. Работа по развитию основных движений органов артикуляционного аппарата, на начальном этапе, проводится в форме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гимнастики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развития, уточнения и совершенствования основных движений органов речи.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4552950"/>
            <a:ext cx="23764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463550" y="382588"/>
            <a:ext cx="11204575" cy="8731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Указания к проведению артикуляционной гимнастики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763" y="1104900"/>
            <a:ext cx="7546975" cy="5446713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Артикуляционная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проводится ежедневно по 3-5 минут несколько раз в день: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детском саду с логопедом во время индивидуальных занятий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детском саду с воспитателем и самостоятельно;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 родителями дома.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Выполняется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гимнастика, стоя или сидя перед зеркалом, с обязательным соблюдением правильной осанки.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 четкого, точного, плавного выполнения движений.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Вначале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движения выполняются медленно, неторопливо, но постепенно, по мере овладения ими, темп артикуляционной гимнастики увеличивается.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гимнастики неуклонно усложняется и расширяется за счет вновь отобранных с логопедом упражнений.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Каждое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выполняется от 5 до 20 раз. Количество повторений возрастает по мере совершенствования артикуляционной моторики параллельно с увеличением темпа движений.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Возможно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желательно выполнение артикуляционной гимнастики под счет, под музыку, с хлопками и т.д.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138" y="2338388"/>
            <a:ext cx="30622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2338388"/>
            <a:ext cx="30638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2389188"/>
            <a:ext cx="306387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>
          <a:xfrm>
            <a:off x="819150" y="600075"/>
            <a:ext cx="8502650" cy="5581650"/>
          </a:xfrm>
        </p:spPr>
        <p:txBody>
          <a:bodyPr/>
          <a:lstStyle/>
          <a:p>
            <a:pPr algn="ctr"/>
            <a:r>
              <a:rPr lang="ru-RU" sz="7200" b="1" i="1" smtClean="0">
                <a:latin typeface="Times New Roman" pitchFamily="18" charset="0"/>
                <a:cs typeface="Times New Roman" pitchFamily="18" charset="0"/>
              </a:rPr>
              <a:t>Артикуляционные упражнения </a:t>
            </a:r>
            <a:br>
              <a:rPr lang="ru-RU" sz="72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smtClean="0">
                <a:latin typeface="Times New Roman" pitchFamily="18" charset="0"/>
                <a:cs typeface="Times New Roman" pitchFamily="18" charset="0"/>
              </a:rPr>
              <a:t>и методика их выполнения</a:t>
            </a: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0913" y="3095625"/>
            <a:ext cx="3197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636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«Толстяки и худышки»</a:t>
            </a:r>
          </a:p>
        </p:txBody>
      </p:sp>
      <p:sp>
        <p:nvSpPr>
          <p:cNvPr id="18434" name="Объект 3"/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57626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«Толстяк» - надуть обе щеки. «Худой» - втянуть щеки.</a:t>
            </a: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488" y="3217863"/>
            <a:ext cx="44069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«Полоскаем зубки»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801688" y="2630488"/>
            <a:ext cx="5530850" cy="63182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Поочередно надуваем щеки.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488" y="1798638"/>
            <a:ext cx="33972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04863" y="609600"/>
            <a:ext cx="10550525" cy="1355725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Чередование «улыбочка» – «бублик»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4165600" cy="403860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«Улыбка» - удерживание губ в улыбке. Зубы видны.</a:t>
            </a:r>
          </a:p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«Бублик (рупор)» - зубы сомкнутые. Губы округлены и чуть вытянуты вперёд. Верхние и нижние резцы видны.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838" y="1787525"/>
            <a:ext cx="26590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4067175"/>
            <a:ext cx="2659062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157288" y="268288"/>
            <a:ext cx="9874250" cy="115093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«Лопатка»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88" y="1419225"/>
            <a:ext cx="8720137" cy="5118100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умение удерживать язык в спокойном, расслабленном положении.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приоткрыть рот, положить широкий передний край языка на нижнюю губу. Удерживать его в таком положении под счёт от 1 - 5, 5 - 10.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Губы не растягивать в сильную улыбку, чтобы не было натяжения.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Следить, чтобы не подворачивалась нижняя губа.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высовывать язык далеко: он должен накрывать только нижнюю губу.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Боковые края языка должны касаться уголков рта.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упражнение не получается, надо вернуться к упражнению «Наказать непослушный язык».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2263" y="2717800"/>
            <a:ext cx="218281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142</TotalTime>
  <Words>1133</Words>
  <Application>Microsoft Office PowerPoint</Application>
  <PresentationFormat>Произвольный</PresentationFormat>
  <Paragraphs>103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Corbel</vt:lpstr>
      <vt:lpstr>Arial</vt:lpstr>
      <vt:lpstr>Calibri</vt:lpstr>
      <vt:lpstr>Times New Roman</vt:lpstr>
      <vt:lpstr>Базис</vt:lpstr>
      <vt:lpstr>Базис</vt:lpstr>
      <vt:lpstr>Базис</vt:lpstr>
      <vt:lpstr>АРТИКУЛЯЦИОННАЯ ГИМНАСТИКА</vt:lpstr>
      <vt:lpstr>Органы артикуляционного аппарата</vt:lpstr>
      <vt:lpstr> Мы правильно произносим различные звуки как изолированно, так и в речевом потоке, благодаря хорошей подвижности и слаженной работе органов артикуляционного аппарата. Точность, сила и дифференцированность этих движений развиваются у ребёнка постепенно, в процессе речевой деятельности.  В процессе предварительного логопедического обследования часто обнаруживаются нарушения в строении органов артикуляционного аппарата. Работа по развитию основных движений органов артикуляционного аппарата, на начальном этапе, проводится в форме артикуляционной гимнастики для развития, уточнения и совершенствования основных движений органов речи.  Артикуляционная гимнастика — 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  </vt:lpstr>
      <vt:lpstr>Указания к проведению артикуляционной гимнастики</vt:lpstr>
      <vt:lpstr>Артикуляционные упражнения  и методика их выполнения</vt:lpstr>
      <vt:lpstr>«Толстяки и худышки»</vt:lpstr>
      <vt:lpstr>«Полоскаем зубки»</vt:lpstr>
      <vt:lpstr>Чередование «улыбочка» – «бублик»</vt:lpstr>
      <vt:lpstr>«Лопатка»</vt:lpstr>
      <vt:lpstr>«Накажем непослушный язычок»</vt:lpstr>
      <vt:lpstr>«Качели»</vt:lpstr>
      <vt:lpstr>«Часики»</vt:lpstr>
      <vt:lpstr>«Иголочка»</vt:lpstr>
      <vt:lpstr>«Змейка»</vt:lpstr>
      <vt:lpstr>«Конфетка» или «Футбол»</vt:lpstr>
      <vt:lpstr>«Трубочка»</vt:lpstr>
      <vt:lpstr>«Горка»</vt:lpstr>
      <vt:lpstr>«Парус»</vt:lpstr>
      <vt:lpstr>«Чашечка»</vt:lpstr>
      <vt:lpstr>«Вкусное варенье»</vt:lpstr>
      <vt:lpstr>«Лошадка»</vt:lpstr>
      <vt:lpstr>«Грибок»</vt:lpstr>
      <vt:lpstr>«Маляр»</vt:lpstr>
      <vt:lpstr>«Автомат»</vt:lpstr>
      <vt:lpstr>«Пароход гудит»</vt:lpstr>
      <vt:lpstr>Причины, по которым необходимо заниматься артикуляционной гимнастикой: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1</cp:lastModifiedBy>
  <cp:revision>67</cp:revision>
  <dcterms:created xsi:type="dcterms:W3CDTF">2015-01-26T06:15:46Z</dcterms:created>
  <dcterms:modified xsi:type="dcterms:W3CDTF">2018-10-01T18:39:27Z</dcterms:modified>
</cp:coreProperties>
</file>